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81" r:id="rId4"/>
    <p:sldId id="292" r:id="rId5"/>
    <p:sldId id="285" r:id="rId6"/>
    <p:sldId id="280" r:id="rId7"/>
    <p:sldId id="271" r:id="rId8"/>
    <p:sldId id="306" r:id="rId9"/>
    <p:sldId id="300" r:id="rId10"/>
    <p:sldId id="279" r:id="rId11"/>
    <p:sldId id="30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FFFF"/>
    <a:srgbClr val="94C275"/>
    <a:srgbClr val="B7D6A3"/>
    <a:srgbClr val="D9E9CE"/>
    <a:srgbClr val="F6D3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5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7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35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5699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5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12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75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10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16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84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3273-4EE9-4F3B-8BC6-9BD472749783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C877-3A18-48FB-B596-396590AEAD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0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ster.gestion.forestal@uva.es,felipe.bravo@uva.es?subject=Informaci&#243;n%20DATAFORE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gee.2022.108162" TargetMode="External"/><Relationship Id="rId2" Type="http://schemas.openxmlformats.org/officeDocument/2006/relationships/hyperlink" Target="https://doi.org/10.1007/s00468-022-02343-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oi.org/10.1093/forestry/cpac024" TargetMode="External"/><Relationship Id="rId4" Type="http://schemas.openxmlformats.org/officeDocument/2006/relationships/hyperlink" Target="https://doi.org/10.1093/forestry/cpac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rpo"/>
          <p:cNvSpPr txBox="1">
            <a:spLocks noGrp="1"/>
          </p:cNvSpPr>
          <p:nvPr>
            <p:ph type="body" idx="4294967295"/>
          </p:nvPr>
        </p:nvSpPr>
        <p:spPr>
          <a:xfrm>
            <a:off x="0" y="1270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55" name="Rectángulo"/>
          <p:cNvSpPr/>
          <p:nvPr/>
        </p:nvSpPr>
        <p:spPr>
          <a:xfrm>
            <a:off x="0" y="1574265"/>
            <a:ext cx="12192000" cy="2244512"/>
          </a:xfrm>
          <a:prstGeom prst="rect">
            <a:avLst/>
          </a:prstGeom>
          <a:solidFill>
            <a:srgbClr val="A7A7A7">
              <a:alpha val="7620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Instituto Universitario de Gestión Forestal Sostenible"/>
          <p:cNvSpPr txBox="1"/>
          <p:nvPr/>
        </p:nvSpPr>
        <p:spPr>
          <a:xfrm>
            <a:off x="619256" y="1802105"/>
            <a:ext cx="11430000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lang="es-ES" dirty="0" smtClean="0"/>
              <a:t>PROYECTO EJEMPLO</a:t>
            </a:r>
            <a:endParaRPr dirty="0"/>
          </a:p>
        </p:txBody>
      </p:sp>
      <p:sp>
        <p:nvSpPr>
          <p:cNvPr id="10" name="Instituto Universitario de Gestión Forestal Sostenible"/>
          <p:cNvSpPr txBox="1"/>
          <p:nvPr/>
        </p:nvSpPr>
        <p:spPr>
          <a:xfrm>
            <a:off x="286939" y="2989222"/>
            <a:ext cx="12094633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lang="es-ES" dirty="0" smtClean="0"/>
              <a:t>TÍTULO PRESENTACIÓN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1119703" y="2660883"/>
            <a:ext cx="10429103" cy="6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6870700"/>
          </a:xfrm>
          <a:prstGeom prst="rect">
            <a:avLst/>
          </a:prstGeom>
          <a:noFill/>
          <a:ln w="7270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Logo_iuFOR_sinfondo.png" descr="Logo_iuFOR_sinfon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19" y="12700"/>
            <a:ext cx="3264561" cy="1234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61" y="5485379"/>
            <a:ext cx="2206676" cy="13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27"/>
      </p:ext>
    </p:extLst>
  </p:cSld>
  <p:clrMapOvr>
    <a:masterClrMapping/>
  </p:clrMapOvr>
  <p:transition spd="med" advTm="17586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7" grpId="0" animBg="1" advAuto="0"/>
      <p:bldP spid="10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" y="-430241"/>
            <a:ext cx="12062925" cy="802889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610790" y="2466607"/>
            <a:ext cx="4221017" cy="2235200"/>
          </a:xfrm>
          <a:prstGeom prst="rect">
            <a:avLst/>
          </a:prstGeom>
          <a:solidFill>
            <a:srgbClr val="E2F0D9">
              <a:alpha val="45098"/>
            </a:srgbClr>
          </a:solidFill>
          <a:ln w="57150">
            <a:solidFill>
              <a:srgbClr val="B7D6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04979" y="2712075"/>
            <a:ext cx="3632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DUDAS Y PREGUNTAS</a:t>
            </a:r>
            <a:endParaRPr lang="es-ES" sz="4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12192000" cy="6870700"/>
          </a:xfrm>
          <a:prstGeom prst="rect">
            <a:avLst/>
          </a:prstGeom>
          <a:noFill/>
          <a:ln w="7270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rpo"/>
          <p:cNvSpPr txBox="1">
            <a:spLocks noGrp="1"/>
          </p:cNvSpPr>
          <p:nvPr>
            <p:ph type="body" idx="4294967295"/>
          </p:nvPr>
        </p:nvSpPr>
        <p:spPr>
          <a:xfrm>
            <a:off x="0" y="1270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55" name="Rectángulo"/>
          <p:cNvSpPr/>
          <p:nvPr/>
        </p:nvSpPr>
        <p:spPr>
          <a:xfrm>
            <a:off x="0" y="1574265"/>
            <a:ext cx="12192000" cy="2244512"/>
          </a:xfrm>
          <a:prstGeom prst="rect">
            <a:avLst/>
          </a:prstGeom>
          <a:solidFill>
            <a:srgbClr val="A7A7A7">
              <a:alpha val="7620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Instituto Universitario de Gestión Forestal Sostenible"/>
          <p:cNvSpPr txBox="1"/>
          <p:nvPr/>
        </p:nvSpPr>
        <p:spPr>
          <a:xfrm>
            <a:off x="619253" y="2281024"/>
            <a:ext cx="1143000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lang="es-ES" sz="4800" dirty="0" smtClean="0"/>
              <a:t>¡MUCHAS GRACIAS!</a:t>
            </a:r>
            <a:endParaRPr sz="48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6870700"/>
          </a:xfrm>
          <a:prstGeom prst="rect">
            <a:avLst/>
          </a:prstGeom>
          <a:noFill/>
          <a:ln w="7270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Logo_iuFOR_sinfondo.png" descr="Logo_iuFOR_sinfon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19" y="12700"/>
            <a:ext cx="3264561" cy="1234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61" y="5468904"/>
            <a:ext cx="2206676" cy="13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48940"/>
      </p:ext>
    </p:extLst>
  </p:cSld>
  <p:clrMapOvr>
    <a:masterClrMapping/>
  </p:clrMapOvr>
  <p:transition spd="med" advTm="17586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"/>
          <p:cNvSpPr/>
          <p:nvPr/>
        </p:nvSpPr>
        <p:spPr>
          <a:xfrm>
            <a:off x="0" y="1624125"/>
            <a:ext cx="12192000" cy="3247131"/>
          </a:xfrm>
          <a:prstGeom prst="rect">
            <a:avLst/>
          </a:prstGeom>
          <a:gradFill flip="none" rotWithShape="1">
            <a:gsLst>
              <a:gs pos="0">
                <a:srgbClr val="A7A7A7">
                  <a:tint val="66000"/>
                  <a:satMod val="160000"/>
                </a:srgbClr>
              </a:gs>
              <a:gs pos="50000">
                <a:srgbClr val="A7A7A7">
                  <a:tint val="44500"/>
                  <a:satMod val="160000"/>
                </a:srgbClr>
              </a:gs>
              <a:gs pos="100000">
                <a:srgbClr val="A7A7A7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miter lim="400000"/>
          </a:ln>
          <a:effectLst/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2736"/>
            <a:ext cx="7450282" cy="623310"/>
          </a:xfrm>
        </p:spPr>
        <p:txBody>
          <a:bodyPr>
            <a:noAutofit/>
          </a:bodyPr>
          <a:lstStyle/>
          <a:p>
            <a:pPr algn="l"/>
            <a:r>
              <a:rPr lang="es-ES" sz="3000" b="1" dirty="0" smtClean="0"/>
              <a:t>Proyecto Ejemplo</a:t>
            </a:r>
            <a:endParaRPr lang="es-ES" sz="3000" b="1" dirty="0"/>
          </a:p>
        </p:txBody>
      </p:sp>
      <p:sp>
        <p:nvSpPr>
          <p:cNvPr id="6" name="Rectángulo 5"/>
          <p:cNvSpPr/>
          <p:nvPr/>
        </p:nvSpPr>
        <p:spPr>
          <a:xfrm>
            <a:off x="473825" y="2185862"/>
            <a:ext cx="10429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Texto del </a:t>
            </a:r>
            <a:r>
              <a:rPr lang="es-ES" sz="2200" dirty="0" err="1" smtClean="0"/>
              <a:t>Power</a:t>
            </a:r>
            <a:r>
              <a:rPr lang="es-ES" sz="2200" dirty="0" smtClean="0"/>
              <a:t> </a:t>
            </a:r>
            <a:r>
              <a:rPr lang="es-ES" sz="2200" dirty="0" err="1" smtClean="0"/>
              <a:t>point</a:t>
            </a:r>
            <a:r>
              <a:rPr lang="es-ES" sz="2200" dirty="0" smtClean="0"/>
              <a:t> </a:t>
            </a:r>
          </a:p>
          <a:p>
            <a:r>
              <a:rPr lang="es-ES" sz="2200" dirty="0" smtClean="0"/>
              <a:t>2.   Conocer </a:t>
            </a:r>
            <a:r>
              <a:rPr lang="es-ES" sz="2200" dirty="0"/>
              <a:t>las acciones de comunicación y el cumplimiento de obligaciones </a:t>
            </a:r>
            <a:r>
              <a:rPr lang="es-ES" sz="2200" dirty="0" smtClean="0"/>
              <a:t>FEDER </a:t>
            </a:r>
            <a:r>
              <a:rPr lang="es-ES" sz="2200" i="1" dirty="0" smtClean="0"/>
              <a:t>in </a:t>
            </a:r>
            <a:r>
              <a:rPr lang="es-ES" sz="2200" i="1" dirty="0"/>
              <a:t>situ</a:t>
            </a:r>
            <a:r>
              <a:rPr lang="es-ES" sz="2200" i="1" dirty="0" smtClean="0"/>
              <a:t>.</a:t>
            </a:r>
          </a:p>
          <a:p>
            <a:r>
              <a:rPr lang="es-ES" sz="2200" dirty="0" smtClean="0"/>
              <a:t>3.   Dudas </a:t>
            </a:r>
            <a:r>
              <a:rPr lang="es-ES" sz="2200" dirty="0"/>
              <a:t>y preguntas</a:t>
            </a:r>
            <a:endParaRPr lang="es-ES" sz="2200" i="1" dirty="0"/>
          </a:p>
          <a:p>
            <a:endParaRPr lang="es-ES" sz="2200" i="1" dirty="0" smtClean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089292" y="1010305"/>
            <a:ext cx="2026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espacio puede ir cualquier otro logo que se precise para la presentación</a:t>
            </a:r>
            <a:endParaRPr lang="es-ES" dirty="0"/>
          </a:p>
        </p:txBody>
      </p:sp>
      <p:sp>
        <p:nvSpPr>
          <p:cNvPr id="10" name="Flecha arriba 9"/>
          <p:cNvSpPr/>
          <p:nvPr/>
        </p:nvSpPr>
        <p:spPr>
          <a:xfrm>
            <a:off x="10676238" y="384391"/>
            <a:ext cx="434546" cy="694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9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2736"/>
            <a:ext cx="7450282" cy="623310"/>
          </a:xfrm>
        </p:spPr>
        <p:txBody>
          <a:bodyPr>
            <a:noAutofit/>
          </a:bodyPr>
          <a:lstStyle/>
          <a:p>
            <a:pPr algn="l"/>
            <a:r>
              <a:rPr lang="es-ES" sz="3000" b="1" dirty="0" smtClean="0"/>
              <a:t>Proyecto Escalera de la Excelencia Nacional </a:t>
            </a:r>
            <a:endParaRPr lang="es-ES" sz="3000" b="1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074305" y="1204970"/>
            <a:ext cx="8680352" cy="92333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/>
              <a:t>Breve exposición de los aspectos mas destacados de la actuación del último </a:t>
            </a:r>
            <a:r>
              <a:rPr lang="es-ES" dirty="0" smtClean="0"/>
              <a:t>año (Periodo: </a:t>
            </a:r>
            <a:r>
              <a:rPr lang="es-ES" dirty="0"/>
              <a:t>1 de enero de 2021 </a:t>
            </a:r>
            <a:r>
              <a:rPr lang="es-ES" dirty="0" smtClean="0"/>
              <a:t>a 31 </a:t>
            </a:r>
            <a:r>
              <a:rPr lang="es-ES" dirty="0"/>
              <a:t>de diciembre de 2021) con revisión del avance en </a:t>
            </a:r>
            <a:r>
              <a:rPr lang="es-ES" dirty="0" smtClean="0"/>
              <a:t>los indicadores</a:t>
            </a:r>
            <a:r>
              <a:rPr lang="es-ES" dirty="0"/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99128" y="1223613"/>
            <a:ext cx="8811491" cy="904687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998190" y="2366754"/>
            <a:ext cx="3186545" cy="577273"/>
          </a:xfrm>
          <a:prstGeom prst="rect">
            <a:avLst/>
          </a:prstGeom>
          <a:solidFill>
            <a:srgbClr val="70AD47">
              <a:alpha val="36000"/>
            </a:srgbClr>
          </a:solidFill>
          <a:ln w="19050">
            <a:solidFill>
              <a:srgbClr val="70AD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265907" y="2454297"/>
            <a:ext cx="26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MEMORIA CIENTÍFICA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447963" y="3362590"/>
            <a:ext cx="5143499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ea typeface="Calibri" panose="020F0502020204030204" pitchFamily="34" charset="0"/>
              </a:rPr>
              <a:t>Grado </a:t>
            </a:r>
            <a:r>
              <a:rPr lang="es-ES" sz="1600" dirty="0">
                <a:ea typeface="Calibri" panose="020F0502020204030204" pitchFamily="34" charset="0"/>
              </a:rPr>
              <a:t>de avance (%) en la consecución de los </a:t>
            </a:r>
            <a:r>
              <a:rPr lang="es-ES" sz="1600" b="1" dirty="0">
                <a:ea typeface="Calibri" panose="020F0502020204030204" pitchFamily="34" charset="0"/>
              </a:rPr>
              <a:t>objetivos </a:t>
            </a:r>
            <a:r>
              <a:rPr lang="es-ES" sz="1600" b="1" dirty="0" smtClean="0">
                <a:ea typeface="Calibri" panose="020F0502020204030204" pitchFamily="34" charset="0"/>
              </a:rPr>
              <a:t>científicos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 Grado </a:t>
            </a:r>
            <a:r>
              <a:rPr lang="es-ES" sz="1600" dirty="0"/>
              <a:t>de avance (%) en la consecución de los objetivos estratégicos de </a:t>
            </a:r>
            <a:r>
              <a:rPr lang="es-ES" sz="1600" b="1" dirty="0" smtClean="0"/>
              <a:t>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 smtClean="0"/>
              <a:t>Internacionalización</a:t>
            </a:r>
            <a:r>
              <a:rPr lang="es-ES" sz="1600" dirty="0"/>
              <a:t>. Número de proyectos H2020 </a:t>
            </a:r>
            <a:r>
              <a:rPr lang="es-ES" sz="1600" dirty="0" smtClean="0"/>
              <a:t>conseguidos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Grado de avance (%) en la ejecución del </a:t>
            </a:r>
            <a:r>
              <a:rPr lang="es-ES" sz="1600" b="1" dirty="0"/>
              <a:t>plan de comunicación </a:t>
            </a:r>
            <a:r>
              <a:rPr lang="es-ES" sz="1600" dirty="0"/>
              <a:t>(difusión de los resultados de la investigación</a:t>
            </a:r>
            <a:r>
              <a:rPr lang="es-ES" sz="1600" dirty="0" smtClean="0"/>
              <a:t>)</a:t>
            </a:r>
          </a:p>
          <a:p>
            <a:endParaRPr lang="es-ES" dirty="0" smtClean="0"/>
          </a:p>
          <a:p>
            <a:endParaRPr lang="es-ES" dirty="0" smtClean="0">
              <a:latin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5591462" y="336259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Grado </a:t>
            </a:r>
            <a:r>
              <a:rPr lang="es-ES" sz="1600" dirty="0"/>
              <a:t>de avance (%) del impacto que las acciones desarrolladas del </a:t>
            </a:r>
            <a:r>
              <a:rPr lang="es-ES" sz="1600" b="1" dirty="0"/>
              <a:t>plan o programa estratégico</a:t>
            </a:r>
            <a:r>
              <a:rPr lang="es-ES" sz="1600" dirty="0"/>
              <a:t> 2021-2024 han tenido en el fortalecimiento de la base científica del centro o unidad y en el potencial impacto de sus </a:t>
            </a:r>
            <a:r>
              <a:rPr lang="es-ES" sz="1600" dirty="0" smtClean="0"/>
              <a:t>resultados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Prioridades temáticas de la Estrategia Regional de Investigación e Innovación para una </a:t>
            </a:r>
            <a:r>
              <a:rPr lang="es-ES" sz="1600" b="1" dirty="0"/>
              <a:t>Especialización Inteligente </a:t>
            </a:r>
            <a:r>
              <a:rPr lang="es-ES" sz="1600" dirty="0"/>
              <a:t>de Castilla y León 2014-2020 (RIS3)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22512"/>
            <a:ext cx="7450282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/>
              <a:t>Proyecto Ejemplo</a:t>
            </a:r>
            <a:endParaRPr lang="es-ES" sz="3000" b="1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-92364" y="849900"/>
            <a:ext cx="12441382" cy="27151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411514" y="1085207"/>
            <a:ext cx="6873010" cy="577273"/>
          </a:xfrm>
          <a:prstGeom prst="rect">
            <a:avLst/>
          </a:prstGeom>
          <a:solidFill>
            <a:srgbClr val="F6D38E">
              <a:alpha val="36000"/>
            </a:srgbClr>
          </a:solidFill>
          <a:ln w="19050">
            <a:solidFill>
              <a:srgbClr val="F6D38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Power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Point Corporativo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1308" y="2252387"/>
            <a:ext cx="10474037" cy="2864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- 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el Máster DATAFOREST?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/>
              <a:t>Es un Máster en </a:t>
            </a:r>
            <a:r>
              <a:rPr lang="es-ES" sz="1600" b="1" dirty="0"/>
              <a:t>Ciencia de Datos</a:t>
            </a:r>
            <a:r>
              <a:rPr lang="es-ES" sz="1600" dirty="0"/>
              <a:t> aplicado a la </a:t>
            </a:r>
            <a:r>
              <a:rPr lang="es-ES" sz="1600" b="1" dirty="0"/>
              <a:t>gestión de </a:t>
            </a:r>
            <a:r>
              <a:rPr lang="es-ES" sz="1600" b="1" dirty="0" smtClean="0"/>
              <a:t>ecosistemas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/>
              <a:t>Aprende a utilizar las 3 habilidades más demandadas en </a:t>
            </a:r>
            <a:r>
              <a:rPr lang="es-ES" sz="1600" b="1" dirty="0"/>
              <a:t>Big Data</a:t>
            </a:r>
            <a:r>
              <a:rPr lang="es-ES" sz="1600" dirty="0"/>
              <a:t> (#</a:t>
            </a:r>
            <a:r>
              <a:rPr lang="es-ES" sz="1600" dirty="0" err="1"/>
              <a:t>Rstats</a:t>
            </a:r>
            <a:r>
              <a:rPr lang="es-ES" sz="1600" dirty="0"/>
              <a:t>, #Python y #SQL) e </a:t>
            </a:r>
            <a:r>
              <a:rPr lang="es-ES" sz="1600" b="1" dirty="0"/>
              <a:t>incrementa tus posibilidades laborales</a:t>
            </a:r>
            <a:r>
              <a:rPr lang="es-ES" sz="1600" dirty="0"/>
              <a:t> de forma exponencial. En la actualidad, el </a:t>
            </a:r>
            <a:r>
              <a:rPr lang="es-ES" sz="1600" i="1" dirty="0"/>
              <a:t>Big data</a:t>
            </a:r>
            <a:r>
              <a:rPr lang="es-ES" sz="1600" dirty="0"/>
              <a:t>, es el perfil laboral más difícil de cubrir en España, y con nuestro Máster dispondrás de las herramientas necesarias para ocupar este nicho</a:t>
            </a:r>
            <a:r>
              <a:rPr lang="es-ES" sz="1600" dirty="0" smtClean="0"/>
              <a:t>.</a:t>
            </a:r>
            <a:endParaRPr lang="es-E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s-ES" sz="1600" dirty="0"/>
              <a:t>Si eres graduado/a universitario/a en títulos relacionados con la naturaleza y el medio rural, o tienes interés en estos temas, puedes estudiar el máster DATAFOREST (Más detalles en el enlace </a:t>
            </a:r>
            <a:r>
              <a:rPr lang="es-ES" sz="1600" b="1" i="1" dirty="0"/>
              <a:t>INSCRIPCIÓN</a:t>
            </a:r>
            <a:r>
              <a:rPr lang="es-ES" sz="1600" dirty="0"/>
              <a:t>). Además, si quieres obtener más información, resolver dudas o inscribirte, pero estás fuera de plazo, puedes escribirnos </a:t>
            </a:r>
            <a:r>
              <a:rPr lang="es-ES" sz="1600" dirty="0" smtClean="0"/>
              <a:t>a </a:t>
            </a:r>
            <a:r>
              <a:rPr lang="es-ES" sz="1600" dirty="0" smtClean="0">
                <a:solidFill>
                  <a:srgbClr val="13901F"/>
                </a:solidFill>
                <a:hlinkClick r:id="rId2"/>
              </a:rPr>
              <a:t>master.gestion.forestal@uva.es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ector 2"/>
          <p:cNvSpPr/>
          <p:nvPr/>
        </p:nvSpPr>
        <p:spPr>
          <a:xfrm>
            <a:off x="547221" y="1043610"/>
            <a:ext cx="660466" cy="660466"/>
          </a:xfrm>
          <a:prstGeom prst="flowChartConnector">
            <a:avLst/>
          </a:prstGeom>
          <a:solidFill>
            <a:srgbClr val="94C275">
              <a:alpha val="50000"/>
            </a:srgbClr>
          </a:solidFill>
          <a:ln>
            <a:solidFill>
              <a:srgbClr val="94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1</a:t>
            </a:r>
            <a:endParaRPr lang="es-ES" sz="3200" dirty="0"/>
          </a:p>
        </p:txBody>
      </p:sp>
      <p:pic>
        <p:nvPicPr>
          <p:cNvPr id="11" name="Logo_iuFOR_sinfondo.png" descr="Logo_iuFOR_sinfon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937" y="72736"/>
            <a:ext cx="1772716" cy="670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7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2736"/>
            <a:ext cx="7450282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smtClean="0"/>
              <a:t>Proyecto Escalera de la Excelencia Nacional </a:t>
            </a:r>
            <a:endParaRPr lang="es-ES" sz="3000" b="1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411515" y="1101372"/>
            <a:ext cx="6873010" cy="577273"/>
          </a:xfrm>
          <a:prstGeom prst="rect">
            <a:avLst/>
          </a:prstGeom>
          <a:solidFill>
            <a:srgbClr val="F6D38E">
              <a:alpha val="36000"/>
            </a:srgbClr>
          </a:solidFill>
          <a:ln w="19050">
            <a:solidFill>
              <a:srgbClr val="F6D38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 startAt="2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Grado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de avance (%) en la consecución de los objetivos estratégicos de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formación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4092" y="2524862"/>
            <a:ext cx="104278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Estudios coordinados por el </a:t>
            </a:r>
            <a:r>
              <a:rPr lang="es-ES" dirty="0" err="1" smtClean="0"/>
              <a:t>iuFOR</a:t>
            </a:r>
            <a:r>
              <a:rPr lang="es-ES" dirty="0" smtClean="0"/>
              <a:t>, dentro de la Uva: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Máster en Gestión Forestal basada en Ciencia de Datos </a:t>
            </a:r>
            <a:r>
              <a:rPr lang="es-ES" b="1" dirty="0"/>
              <a:t>(</a:t>
            </a:r>
            <a:r>
              <a:rPr lang="es-ES" b="1" dirty="0" smtClean="0"/>
              <a:t>DATAFOREST</a:t>
            </a:r>
            <a:r>
              <a:rPr lang="es-ES" dirty="0" smtClean="0"/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Master </a:t>
            </a:r>
            <a:r>
              <a:rPr lang="en-GB" dirty="0"/>
              <a:t>Erasmus Mundus Mediterranean Forest and Natural Resources Management </a:t>
            </a:r>
            <a:r>
              <a:rPr lang="en-GB" b="1" dirty="0"/>
              <a:t>(</a:t>
            </a:r>
            <a:r>
              <a:rPr lang="en-GB" b="1" dirty="0" smtClean="0"/>
              <a:t>MEDFOR)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Programa </a:t>
            </a:r>
            <a:r>
              <a:rPr lang="es-ES" dirty="0"/>
              <a:t>de </a:t>
            </a:r>
            <a:r>
              <a:rPr lang="es-ES" b="1" dirty="0"/>
              <a:t>D</a:t>
            </a:r>
            <a:r>
              <a:rPr lang="es-ES" b="1" dirty="0" smtClean="0"/>
              <a:t>octorado</a:t>
            </a:r>
            <a:r>
              <a:rPr lang="es-ES" dirty="0" smtClean="0"/>
              <a:t> </a:t>
            </a:r>
            <a:r>
              <a:rPr lang="es-ES" dirty="0"/>
              <a:t>en Conservación y Uso Sostenible de Sistemas </a:t>
            </a:r>
            <a:r>
              <a:rPr lang="es-ES" dirty="0" smtClean="0"/>
              <a:t>Forestales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Doble titulación de máster </a:t>
            </a:r>
            <a:r>
              <a:rPr lang="es-ES" dirty="0"/>
              <a:t>“Gestión Forestal basada en Ciencia de Datos y Bosques y Conservación Ambiental</a:t>
            </a:r>
            <a:r>
              <a:rPr lang="es-ES" dirty="0" smtClean="0"/>
              <a:t>”. Diseñada </a:t>
            </a:r>
            <a:r>
              <a:rPr lang="es-ES" dirty="0"/>
              <a:t>entre la Universidad de </a:t>
            </a:r>
            <a:r>
              <a:rPr lang="es-ES" b="1" dirty="0"/>
              <a:t>Valladolid</a:t>
            </a:r>
            <a:r>
              <a:rPr lang="es-ES" dirty="0"/>
              <a:t> y la Universidad Nacional de </a:t>
            </a:r>
            <a:r>
              <a:rPr lang="es-ES" b="1" dirty="0" smtClean="0"/>
              <a:t>Colombia</a:t>
            </a:r>
            <a:r>
              <a:rPr lang="es-ES" dirty="0" smtClean="0"/>
              <a:t> en el año 2021.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sz="1600" dirty="0"/>
          </a:p>
        </p:txBody>
      </p:sp>
      <p:sp>
        <p:nvSpPr>
          <p:cNvPr id="12" name="Conector 11"/>
          <p:cNvSpPr/>
          <p:nvPr/>
        </p:nvSpPr>
        <p:spPr>
          <a:xfrm>
            <a:off x="547221" y="1043610"/>
            <a:ext cx="660466" cy="660466"/>
          </a:xfrm>
          <a:prstGeom prst="flowChartConnector">
            <a:avLst/>
          </a:prstGeom>
          <a:solidFill>
            <a:srgbClr val="94C275">
              <a:alpha val="50000"/>
            </a:srgbClr>
          </a:solidFill>
          <a:ln>
            <a:solidFill>
              <a:srgbClr val="94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2</a:t>
            </a:r>
            <a:endParaRPr lang="es-ES" sz="3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2736"/>
            <a:ext cx="7450282" cy="623310"/>
          </a:xfrm>
        </p:spPr>
        <p:txBody>
          <a:bodyPr>
            <a:noAutofit/>
          </a:bodyPr>
          <a:lstStyle/>
          <a:p>
            <a:pPr algn="l"/>
            <a:r>
              <a:rPr lang="es-ES" sz="3000" b="1" dirty="0" smtClean="0"/>
              <a:t>Proyecto Escalera de la Excelencia Nacional </a:t>
            </a:r>
            <a:endParaRPr lang="es-ES" sz="3000" b="1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366728" y="1291850"/>
            <a:ext cx="8811491" cy="849745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444709" y="1532056"/>
            <a:ext cx="865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</a:t>
            </a:r>
            <a:r>
              <a:rPr lang="es-ES" dirty="0" smtClean="0"/>
              <a:t>.   </a:t>
            </a:r>
            <a:r>
              <a:rPr lang="es-ES" dirty="0"/>
              <a:t>Conocer las acciones de comunicación y el cumplimiento </a:t>
            </a:r>
            <a:r>
              <a:rPr lang="es-ES" dirty="0" smtClean="0"/>
              <a:t>de obligaciones </a:t>
            </a:r>
            <a:r>
              <a:rPr lang="es-ES" dirty="0"/>
              <a:t>FEDER </a:t>
            </a:r>
            <a:r>
              <a:rPr lang="es-ES" i="1" dirty="0"/>
              <a:t>in situ.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98190" y="2366754"/>
            <a:ext cx="3186545" cy="577273"/>
          </a:xfrm>
          <a:prstGeom prst="rect">
            <a:avLst/>
          </a:prstGeom>
          <a:solidFill>
            <a:srgbClr val="70AD47">
              <a:alpha val="36000"/>
            </a:srgbClr>
          </a:solidFill>
          <a:ln w="19050">
            <a:solidFill>
              <a:srgbClr val="70AD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082472" y="2470724"/>
            <a:ext cx="328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MEMORIA DE COMUNICACION</a:t>
            </a:r>
            <a:endParaRPr lang="es-ES" b="1" dirty="0"/>
          </a:p>
        </p:txBody>
      </p:sp>
      <p:sp>
        <p:nvSpPr>
          <p:cNvPr id="16" name="Rectángulo 15"/>
          <p:cNvSpPr/>
          <p:nvPr/>
        </p:nvSpPr>
        <p:spPr>
          <a:xfrm>
            <a:off x="1444708" y="3248976"/>
            <a:ext cx="97774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En </a:t>
            </a:r>
            <a:r>
              <a:rPr lang="es-ES" dirty="0" smtClean="0"/>
              <a:t>publicaciones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proyecto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Visualmente en cartel A3 </a:t>
            </a:r>
            <a:endParaRPr lang="es-ES" dirty="0" smtClean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Reuniones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2736"/>
            <a:ext cx="7450282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/>
              <a:t>Proyecto Escalera de la Excelencia Nacional </a:t>
            </a:r>
            <a:endParaRPr lang="es-ES" sz="3000" b="1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701209" y="1066735"/>
            <a:ext cx="1579518" cy="577273"/>
          </a:xfrm>
          <a:prstGeom prst="rect">
            <a:avLst/>
          </a:prstGeom>
          <a:solidFill>
            <a:srgbClr val="F6D38E">
              <a:alpha val="36000"/>
            </a:srgbClr>
          </a:solidFill>
          <a:ln w="19050">
            <a:solidFill>
              <a:srgbClr val="F6D38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En actos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0982" y="1791790"/>
            <a:ext cx="110660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convocatorias a los seminarios que hemos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organizado, se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puesto en relieve la información relativa a los fondos </a:t>
            </a:r>
            <a:r>
              <a:rPr lang="es-E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s-ES" dirty="0" smtClean="0"/>
              <a:t>Figuras. </a:t>
            </a:r>
            <a:r>
              <a:rPr lang="es-ES" dirty="0"/>
              <a:t>Pantallazos de los mails de eventos enviados para la convocatoria a distintos </a:t>
            </a:r>
            <a:r>
              <a:rPr lang="es-ES" dirty="0" smtClean="0"/>
              <a:t>actos)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19896" t="11462" b="7976"/>
          <a:stretch/>
        </p:blipFill>
        <p:spPr>
          <a:xfrm>
            <a:off x="903217" y="3004358"/>
            <a:ext cx="3677920" cy="299212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/>
          <a:srcRect l="18291" t="27388" r="-422" b="7063"/>
          <a:stretch/>
        </p:blipFill>
        <p:spPr>
          <a:xfrm>
            <a:off x="5593657" y="3004358"/>
            <a:ext cx="4828540" cy="257683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03217" y="6054884"/>
            <a:ext cx="923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Perfiles.</a:t>
            </a:r>
            <a:endParaRPr lang="es-ES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593657" y="5639594"/>
            <a:ext cx="923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Action</a:t>
            </a:r>
            <a:r>
              <a:rPr lang="es-ES" sz="1200" dirty="0" smtClean="0"/>
              <a:t> </a:t>
            </a:r>
            <a:r>
              <a:rPr lang="es-ES" sz="1200" dirty="0" err="1" smtClean="0"/>
              <a:t>cost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  <p:sp>
        <p:nvSpPr>
          <p:cNvPr id="16" name="Conector 15"/>
          <p:cNvSpPr/>
          <p:nvPr/>
        </p:nvSpPr>
        <p:spPr>
          <a:xfrm>
            <a:off x="547221" y="1043610"/>
            <a:ext cx="660466" cy="660466"/>
          </a:xfrm>
          <a:prstGeom prst="flowChartConnector">
            <a:avLst/>
          </a:prstGeom>
          <a:solidFill>
            <a:srgbClr val="94C275">
              <a:alpha val="50000"/>
            </a:srgbClr>
          </a:solidFill>
          <a:ln>
            <a:solidFill>
              <a:srgbClr val="94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189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2736"/>
            <a:ext cx="7450282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/>
              <a:t>Proyecto Escalera de la Excelencia Nacional </a:t>
            </a:r>
            <a:endParaRPr lang="es-ES" sz="3000" b="1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35082" y="792007"/>
            <a:ext cx="11980718" cy="809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652190" y="1079144"/>
            <a:ext cx="2946499" cy="577273"/>
          </a:xfrm>
          <a:prstGeom prst="rect">
            <a:avLst/>
          </a:prstGeom>
          <a:solidFill>
            <a:srgbClr val="F6D38E">
              <a:alpha val="36000"/>
            </a:srgbClr>
          </a:solidFill>
          <a:ln w="19050">
            <a:solidFill>
              <a:srgbClr val="F6D38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II. 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Visualmente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en cartel A3 </a:t>
            </a:r>
          </a:p>
        </p:txBody>
      </p:sp>
      <p:pic>
        <p:nvPicPr>
          <p:cNvPr id="15" name="Imagen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44" y="2226828"/>
            <a:ext cx="5397193" cy="38362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0" y="22232"/>
            <a:ext cx="2568812" cy="9730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89292" y="1010305"/>
            <a:ext cx="2026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espacio puede ir cualquier otro logo que se precise para la presentación</a:t>
            </a:r>
            <a:endParaRPr lang="es-ES" dirty="0"/>
          </a:p>
        </p:txBody>
      </p:sp>
      <p:sp>
        <p:nvSpPr>
          <p:cNvPr id="11" name="Flecha arriba 10"/>
          <p:cNvSpPr/>
          <p:nvPr/>
        </p:nvSpPr>
        <p:spPr>
          <a:xfrm>
            <a:off x="10676238" y="384391"/>
            <a:ext cx="434546" cy="694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ector 12"/>
          <p:cNvSpPr/>
          <p:nvPr/>
        </p:nvSpPr>
        <p:spPr>
          <a:xfrm>
            <a:off x="547221" y="1043610"/>
            <a:ext cx="660466" cy="660466"/>
          </a:xfrm>
          <a:prstGeom prst="flowChartConnector">
            <a:avLst/>
          </a:prstGeom>
          <a:solidFill>
            <a:srgbClr val="94C275">
              <a:alpha val="50000"/>
            </a:srgbClr>
          </a:solidFill>
          <a:ln>
            <a:solidFill>
              <a:srgbClr val="94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2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417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b="1" dirty="0" err="1"/>
              <a:t>Milestones</a:t>
            </a:r>
            <a:r>
              <a:rPr lang="es-ES" sz="1400" b="1" dirty="0"/>
              <a:t>, </a:t>
            </a:r>
            <a:r>
              <a:rPr lang="es-ES" sz="1400" b="1" dirty="0" err="1"/>
              <a:t>monitoring</a:t>
            </a:r>
            <a:r>
              <a:rPr lang="es-ES" sz="1400" b="1" dirty="0"/>
              <a:t> and </a:t>
            </a:r>
            <a:r>
              <a:rPr lang="es-ES" sz="1400" b="1" dirty="0" err="1"/>
              <a:t>indicators</a:t>
            </a:r>
            <a:r>
              <a:rPr lang="es-ES" sz="1400" b="1" dirty="0"/>
              <a:t>: </a:t>
            </a:r>
            <a:r>
              <a:rPr lang="es-ES" sz="1400" dirty="0"/>
              <a:t> </a:t>
            </a:r>
          </a:p>
          <a:p>
            <a:pPr marL="0" indent="0">
              <a:buNone/>
            </a:pPr>
            <a:r>
              <a:rPr lang="es-ES" sz="1400" dirty="0"/>
              <a:t>SI• M1 (WP1): </a:t>
            </a:r>
            <a:r>
              <a:rPr lang="es-ES" sz="1400" dirty="0" err="1"/>
              <a:t>Titles</a:t>
            </a:r>
            <a:r>
              <a:rPr lang="es-ES" sz="1400" dirty="0"/>
              <a:t> and </a:t>
            </a:r>
            <a:r>
              <a:rPr lang="es-ES" sz="1400" dirty="0" err="1"/>
              <a:t>abstracts</a:t>
            </a:r>
            <a:r>
              <a:rPr lang="es-ES" sz="1400" dirty="0"/>
              <a:t> of new </a:t>
            </a:r>
            <a:r>
              <a:rPr lang="es-ES" sz="1400" dirty="0" err="1"/>
              <a:t>collaborative</a:t>
            </a:r>
            <a:r>
              <a:rPr lang="es-ES" sz="1400" dirty="0"/>
              <a:t> </a:t>
            </a:r>
            <a:r>
              <a:rPr lang="es-ES" sz="1400" dirty="0" err="1"/>
              <a:t>scientific</a:t>
            </a:r>
            <a:r>
              <a:rPr lang="es-ES" sz="1400" dirty="0"/>
              <a:t> </a:t>
            </a:r>
            <a:r>
              <a:rPr lang="es-ES" sz="1400" dirty="0" err="1"/>
              <a:t>papers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biotic-abiotic</a:t>
            </a:r>
            <a:r>
              <a:rPr lang="es-ES" sz="1400" dirty="0"/>
              <a:t> </a:t>
            </a:r>
            <a:r>
              <a:rPr lang="es-ES" sz="1400" dirty="0" err="1"/>
              <a:t>interactions</a:t>
            </a:r>
            <a:r>
              <a:rPr lang="es-ES" sz="1400" dirty="0"/>
              <a:t> </a:t>
            </a:r>
            <a:r>
              <a:rPr lang="es-ES" sz="1400" dirty="0" err="1"/>
              <a:t>available</a:t>
            </a:r>
            <a:r>
              <a:rPr lang="es-ES" sz="1400" dirty="0"/>
              <a:t>. </a:t>
            </a:r>
            <a:r>
              <a:rPr lang="es-ES" sz="1400" dirty="0" err="1"/>
              <a:t>Month</a:t>
            </a:r>
            <a:r>
              <a:rPr lang="es-ES" sz="1400" dirty="0"/>
              <a:t> 18. </a:t>
            </a:r>
            <a:r>
              <a:rPr lang="es-ES" sz="1400" dirty="0" smtClean="0"/>
              <a:t>WP1</a:t>
            </a:r>
            <a:endParaRPr lang="es-ES" sz="1400" dirty="0"/>
          </a:p>
          <a:p>
            <a:pPr marL="0" indent="0">
              <a:buNone/>
            </a:pPr>
            <a:r>
              <a:rPr lang="es-ES" sz="1400" b="1" dirty="0" smtClean="0"/>
              <a:t>Artículos:</a:t>
            </a:r>
            <a:endParaRPr lang="es-ES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 err="1" smtClean="0"/>
              <a:t>Candel</a:t>
            </a:r>
            <a:r>
              <a:rPr lang="en-GB" sz="1400" dirty="0" smtClean="0"/>
              <a:t>-Pérez</a:t>
            </a:r>
            <a:r>
              <a:rPr lang="en-GB" sz="1400" dirty="0"/>
              <a:t>, D., Hernández-Alonso, H., Castro, F., </a:t>
            </a:r>
            <a:r>
              <a:rPr lang="en-GB" sz="1400" dirty="0" err="1"/>
              <a:t>Sangüesa-Barreda</a:t>
            </a:r>
            <a:r>
              <a:rPr lang="en-GB" sz="1400" dirty="0"/>
              <a:t>, G., </a:t>
            </a:r>
            <a:r>
              <a:rPr lang="en-GB" sz="1400" dirty="0" err="1"/>
              <a:t>Mutke</a:t>
            </a:r>
            <a:r>
              <a:rPr lang="en-GB" sz="1400" dirty="0"/>
              <a:t>, S., </a:t>
            </a:r>
            <a:r>
              <a:rPr lang="en-GB" sz="1400" dirty="0" err="1"/>
              <a:t>García</a:t>
            </a:r>
            <a:r>
              <a:rPr lang="en-GB" sz="1400" dirty="0"/>
              <a:t>-Hidalgo, M., </a:t>
            </a:r>
            <a:r>
              <a:rPr lang="en-GB" sz="1400" dirty="0" err="1"/>
              <a:t>Rozas</a:t>
            </a:r>
            <a:r>
              <a:rPr lang="en-GB" sz="1400" dirty="0"/>
              <a:t>, V., </a:t>
            </a:r>
            <a:r>
              <a:rPr lang="en-GB" sz="1400" dirty="0" err="1"/>
              <a:t>Olano</a:t>
            </a:r>
            <a:r>
              <a:rPr lang="en-GB" sz="1400" dirty="0"/>
              <a:t>, J.M. (2022) 250-Year reconstruction of pollarding events reveals sharp management changes in Iberian ash woodlands. Trees. </a:t>
            </a:r>
            <a:r>
              <a:rPr lang="en-GB" sz="1400" u="sng" dirty="0">
                <a:hlinkClick r:id="rId2"/>
              </a:rPr>
              <a:t>https://</a:t>
            </a:r>
            <a:r>
              <a:rPr lang="en-GB" sz="1400" u="sng" dirty="0" smtClean="0">
                <a:hlinkClick r:id="rId2"/>
              </a:rPr>
              <a:t>doi.org/10.1007/s00468-022-02343-8</a:t>
            </a:r>
            <a:endParaRPr lang="es-E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A</a:t>
            </a:r>
            <a:r>
              <a:rPr lang="es-ES" sz="1400" dirty="0"/>
              <a:t>. Sanz-Pérez, R. </a:t>
            </a:r>
            <a:r>
              <a:rPr lang="es-ES" sz="1400" dirty="0" err="1"/>
              <a:t>Tarjuelo</a:t>
            </a:r>
            <a:r>
              <a:rPr lang="es-ES" sz="1400" dirty="0"/>
              <a:t>, D. Giralt, F. </a:t>
            </a:r>
            <a:r>
              <a:rPr lang="es-ES" sz="1400" dirty="0" err="1"/>
              <a:t>Sardà</a:t>
            </a:r>
            <a:r>
              <a:rPr lang="es-ES" sz="1400" dirty="0"/>
              <a:t>-Palomera, F. </a:t>
            </a:r>
            <a:r>
              <a:rPr lang="es-ES" sz="1400" dirty="0" err="1"/>
              <a:t>Mougeot</a:t>
            </a:r>
            <a:r>
              <a:rPr lang="es-ES" sz="1400" dirty="0"/>
              <a:t>, C. Santisteban, M. Pérez, G. Bota (2022). High </a:t>
            </a:r>
            <a:r>
              <a:rPr lang="es-ES" sz="1400" dirty="0" err="1"/>
              <a:t>resolution</a:t>
            </a:r>
            <a:r>
              <a:rPr lang="es-ES" sz="1400" dirty="0"/>
              <a:t> tracking data </a:t>
            </a:r>
            <a:r>
              <a:rPr lang="es-ES" sz="1400" dirty="0" err="1"/>
              <a:t>highlight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importance</a:t>
            </a:r>
            <a:r>
              <a:rPr lang="es-ES" sz="1400" dirty="0"/>
              <a:t> of </a:t>
            </a:r>
            <a:r>
              <a:rPr lang="es-ES" sz="1400" dirty="0" err="1"/>
              <a:t>fallow</a:t>
            </a:r>
            <a:r>
              <a:rPr lang="es-ES" sz="1400" dirty="0"/>
              <a:t> </a:t>
            </a:r>
            <a:r>
              <a:rPr lang="es-ES" sz="1400" dirty="0" err="1"/>
              <a:t>land</a:t>
            </a:r>
            <a:r>
              <a:rPr lang="es-ES" sz="1400" dirty="0"/>
              <a:t> </a:t>
            </a:r>
            <a:r>
              <a:rPr lang="es-ES" sz="1400" dirty="0" err="1"/>
              <a:t>during</a:t>
            </a:r>
            <a:r>
              <a:rPr lang="es-ES" sz="1400" dirty="0"/>
              <a:t> a </a:t>
            </a:r>
            <a:r>
              <a:rPr lang="es-ES" sz="1400" dirty="0" err="1"/>
              <a:t>season</a:t>
            </a:r>
            <a:r>
              <a:rPr lang="es-ES" sz="1400" dirty="0"/>
              <a:t> </a:t>
            </a:r>
            <a:r>
              <a:rPr lang="es-ES" sz="1400" dirty="0" err="1"/>
              <a:t>habitat</a:t>
            </a:r>
            <a:r>
              <a:rPr lang="es-ES" sz="1400" dirty="0"/>
              <a:t> </a:t>
            </a:r>
            <a:r>
              <a:rPr lang="es-ES" sz="1400" dirty="0" err="1"/>
              <a:t>bottleneck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a </a:t>
            </a:r>
            <a:r>
              <a:rPr lang="es-ES" sz="1400" dirty="0" err="1"/>
              <a:t>steppe-land</a:t>
            </a:r>
            <a:r>
              <a:rPr lang="es-ES" sz="1400" dirty="0"/>
              <a:t> </a:t>
            </a:r>
            <a:r>
              <a:rPr lang="es-ES" sz="1400" dirty="0" err="1"/>
              <a:t>specialist</a:t>
            </a:r>
            <a:r>
              <a:rPr lang="es-ES" sz="1400" dirty="0"/>
              <a:t>. </a:t>
            </a:r>
            <a:r>
              <a:rPr lang="es-ES" sz="1400" dirty="0" err="1"/>
              <a:t>Agriculture</a:t>
            </a:r>
            <a:r>
              <a:rPr lang="es-ES" sz="1400" dirty="0"/>
              <a:t>, </a:t>
            </a:r>
            <a:r>
              <a:rPr lang="es-ES" sz="1400" dirty="0" err="1"/>
              <a:t>Ecosystems</a:t>
            </a:r>
            <a:r>
              <a:rPr lang="es-ES" sz="1400" dirty="0"/>
              <a:t> and </a:t>
            </a:r>
            <a:r>
              <a:rPr lang="es-ES" sz="1400" dirty="0" err="1"/>
              <a:t>Environment</a:t>
            </a:r>
            <a:r>
              <a:rPr lang="es-ES" sz="1400" dirty="0"/>
              <a:t> 340: 108162. </a:t>
            </a:r>
            <a:r>
              <a:rPr lang="es-ES" sz="1400" u="sng" dirty="0">
                <a:hlinkClick r:id="rId3"/>
              </a:rPr>
              <a:t>https://doi.org/10.1016/j.agee.2022.108162</a:t>
            </a:r>
            <a:endParaRPr lang="es-E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R</a:t>
            </a:r>
            <a:r>
              <a:rPr lang="es-ES" sz="1400" dirty="0"/>
              <a:t>. </a:t>
            </a:r>
            <a:r>
              <a:rPr lang="es-ES" sz="1400" dirty="0" err="1"/>
              <a:t>Tarjuelo</a:t>
            </a:r>
            <a:r>
              <a:rPr lang="es-ES" sz="1400" dirty="0"/>
              <a:t>, P. Aragón. </a:t>
            </a:r>
            <a:r>
              <a:rPr lang="es-ES" sz="1400" dirty="0" err="1"/>
              <a:t>Assessing</a:t>
            </a:r>
            <a:r>
              <a:rPr lang="es-ES" sz="1400" dirty="0"/>
              <a:t> </a:t>
            </a:r>
            <a:r>
              <a:rPr lang="es-ES" sz="1400" dirty="0" err="1"/>
              <a:t>vulnerability</a:t>
            </a:r>
            <a:r>
              <a:rPr lang="es-ES" sz="1400" dirty="0"/>
              <a:t> of </a:t>
            </a:r>
            <a:r>
              <a:rPr lang="es-ES" sz="1400" dirty="0" err="1"/>
              <a:t>reptile</a:t>
            </a:r>
            <a:r>
              <a:rPr lang="es-ES" sz="1400" dirty="0"/>
              <a:t> </a:t>
            </a:r>
            <a:r>
              <a:rPr lang="es-ES" sz="1400" dirty="0" err="1"/>
              <a:t>hotspots</a:t>
            </a:r>
            <a:r>
              <a:rPr lang="es-ES" sz="1400" dirty="0"/>
              <a:t> </a:t>
            </a:r>
            <a:r>
              <a:rPr lang="es-ES" sz="1400" dirty="0" err="1"/>
              <a:t>through</a:t>
            </a:r>
            <a:r>
              <a:rPr lang="es-ES" sz="1400" dirty="0"/>
              <a:t> temporal </a:t>
            </a:r>
            <a:r>
              <a:rPr lang="es-ES" sz="1400" dirty="0" err="1"/>
              <a:t>trends</a:t>
            </a:r>
            <a:r>
              <a:rPr lang="es-ES" sz="1400" dirty="0"/>
              <a:t> of global </a:t>
            </a:r>
            <a:r>
              <a:rPr lang="es-ES" sz="1400" dirty="0" err="1"/>
              <a:t>change</a:t>
            </a:r>
            <a:r>
              <a:rPr lang="es-ES" sz="1400" dirty="0"/>
              <a:t> </a:t>
            </a:r>
            <a:r>
              <a:rPr lang="es-ES" sz="1400" dirty="0" err="1"/>
              <a:t>factors</a:t>
            </a:r>
            <a:r>
              <a:rPr lang="es-ES" sz="1400" dirty="0"/>
              <a:t> in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Iberian</a:t>
            </a:r>
            <a:r>
              <a:rPr lang="es-ES" sz="1400" dirty="0"/>
              <a:t> </a:t>
            </a:r>
            <a:r>
              <a:rPr lang="es-ES" sz="1400" dirty="0" err="1"/>
              <a:t>Peninsula</a:t>
            </a:r>
            <a:r>
              <a:rPr lang="es-ES" sz="1400" dirty="0"/>
              <a:t>. </a:t>
            </a:r>
            <a:r>
              <a:rPr lang="es-ES" sz="1400" dirty="0" err="1"/>
              <a:t>Science</a:t>
            </a:r>
            <a:r>
              <a:rPr lang="es-ES" sz="1400" dirty="0"/>
              <a:t> of </a:t>
            </a:r>
            <a:r>
              <a:rPr lang="es-ES" sz="1400" dirty="0" err="1"/>
              <a:t>the</a:t>
            </a:r>
            <a:r>
              <a:rPr lang="es-ES" sz="1400" dirty="0"/>
              <a:t> Total </a:t>
            </a:r>
            <a:r>
              <a:rPr lang="es-ES" sz="1400" dirty="0" err="1"/>
              <a:t>Environment</a:t>
            </a:r>
            <a:r>
              <a:rPr lang="es-ES" sz="1400" dirty="0"/>
              <a:t>. </a:t>
            </a:r>
            <a:r>
              <a:rPr lang="es-ES" sz="1400" dirty="0" err="1"/>
              <a:t>Under</a:t>
            </a:r>
            <a:r>
              <a:rPr lang="es-ES" sz="1400" dirty="0"/>
              <a:t> </a:t>
            </a:r>
            <a:r>
              <a:rPr lang="es-ES" sz="1400" dirty="0" err="1"/>
              <a:t>review</a:t>
            </a:r>
            <a:r>
              <a:rPr lang="es-ES" sz="1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M.B</a:t>
            </a:r>
            <a:r>
              <a:rPr lang="es-ES" sz="1400" dirty="0"/>
              <a:t>. Morales, M. Díaz, D. Giralt, F. </a:t>
            </a:r>
            <a:r>
              <a:rPr lang="es-ES" sz="1400" dirty="0" err="1"/>
              <a:t>Sardà</a:t>
            </a:r>
            <a:r>
              <a:rPr lang="es-ES" sz="1400" dirty="0"/>
              <a:t>-Palomera, J. Traba, F. </a:t>
            </a:r>
            <a:r>
              <a:rPr lang="es-ES" sz="1400" dirty="0" err="1"/>
              <a:t>Mougeot</a:t>
            </a:r>
            <a:r>
              <a:rPr lang="es-ES" sz="1400" dirty="0"/>
              <a:t>, D. Serrano, S. Mañosa, S. </a:t>
            </a:r>
            <a:r>
              <a:rPr lang="es-ES" sz="1400" dirty="0" err="1"/>
              <a:t>Gaba</a:t>
            </a:r>
            <a:r>
              <a:rPr lang="es-ES" sz="1400" dirty="0"/>
              <a:t>, F. Moreira, T. </a:t>
            </a:r>
            <a:r>
              <a:rPr lang="es-ES" sz="1400" dirty="0" err="1"/>
              <a:t>Pärt</a:t>
            </a:r>
            <a:r>
              <a:rPr lang="es-ES" sz="1400" dirty="0"/>
              <a:t>, E.D. Concepción, R. </a:t>
            </a:r>
            <a:r>
              <a:rPr lang="es-ES" sz="1400" dirty="0" err="1"/>
              <a:t>Tarjuelo</a:t>
            </a:r>
            <a:r>
              <a:rPr lang="es-ES" sz="1400" dirty="0"/>
              <a:t>, B. Arroyo, G. Bota. 2022. </a:t>
            </a:r>
            <a:r>
              <a:rPr lang="es-ES" sz="1400" dirty="0" err="1"/>
              <a:t>Protect</a:t>
            </a:r>
            <a:r>
              <a:rPr lang="es-ES" sz="1400" dirty="0"/>
              <a:t> </a:t>
            </a:r>
            <a:r>
              <a:rPr lang="es-ES" sz="1400" dirty="0" err="1"/>
              <a:t>European</a:t>
            </a:r>
            <a:r>
              <a:rPr lang="es-ES" sz="1400" dirty="0"/>
              <a:t> </a:t>
            </a:r>
            <a:r>
              <a:rPr lang="es-ES" sz="1400" dirty="0" err="1"/>
              <a:t>green</a:t>
            </a:r>
            <a:r>
              <a:rPr lang="es-ES" sz="1400" dirty="0"/>
              <a:t> </a:t>
            </a:r>
            <a:r>
              <a:rPr lang="es-ES" sz="1400" dirty="0" err="1"/>
              <a:t>agricultural</a:t>
            </a:r>
            <a:r>
              <a:rPr lang="es-ES" sz="1400" dirty="0"/>
              <a:t> </a:t>
            </a:r>
            <a:r>
              <a:rPr lang="es-ES" sz="1400" dirty="0" err="1"/>
              <a:t>policies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future</a:t>
            </a:r>
            <a:r>
              <a:rPr lang="es-ES" sz="1400" dirty="0"/>
              <a:t> </a:t>
            </a:r>
            <a:r>
              <a:rPr lang="es-ES" sz="1400" dirty="0" err="1"/>
              <a:t>food</a:t>
            </a:r>
            <a:r>
              <a:rPr lang="es-ES" sz="1400" dirty="0"/>
              <a:t> </a:t>
            </a:r>
            <a:r>
              <a:rPr lang="es-ES" sz="1400" dirty="0" err="1"/>
              <a:t>security</a:t>
            </a:r>
            <a:r>
              <a:rPr lang="es-ES" sz="1400" dirty="0"/>
              <a:t>. </a:t>
            </a:r>
            <a:r>
              <a:rPr lang="es-ES" sz="1400" dirty="0" err="1"/>
              <a:t>Communications</a:t>
            </a:r>
            <a:r>
              <a:rPr lang="es-ES" sz="1400" dirty="0"/>
              <a:t> </a:t>
            </a:r>
            <a:r>
              <a:rPr lang="es-ES" sz="1400" dirty="0" err="1"/>
              <a:t>Earth</a:t>
            </a:r>
            <a:r>
              <a:rPr lang="es-ES" sz="1400" dirty="0"/>
              <a:t> &amp; </a:t>
            </a:r>
            <a:r>
              <a:rPr lang="es-ES" sz="1400" dirty="0" err="1"/>
              <a:t>Environment</a:t>
            </a:r>
            <a:r>
              <a:rPr lang="es-ES" sz="1400" dirty="0"/>
              <a:t> 3: 217. </a:t>
            </a:r>
            <a:r>
              <a:rPr lang="es-ES" sz="1400" dirty="0" err="1"/>
              <a:t>Doi</a:t>
            </a:r>
            <a:r>
              <a:rPr lang="es-ES" sz="1400" dirty="0"/>
              <a:t>: 10.1038/s43247-022-00550-2.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R</a:t>
            </a:r>
            <a:r>
              <a:rPr lang="es-ES" sz="1400" dirty="0"/>
              <a:t>. </a:t>
            </a:r>
            <a:r>
              <a:rPr lang="es-ES" sz="1400" dirty="0" err="1"/>
              <a:t>Tarjuelo</a:t>
            </a:r>
            <a:r>
              <a:rPr lang="es-ES" sz="1400" dirty="0"/>
              <a:t>, M.B. Morales, J. Traba</a:t>
            </a:r>
            <a:r>
              <a:rPr lang="es-ES" sz="1400" i="1" dirty="0"/>
              <a:t>. </a:t>
            </a:r>
            <a:r>
              <a:rPr lang="es-ES" sz="1400" dirty="0"/>
              <a:t>2022. </a:t>
            </a:r>
            <a:r>
              <a:rPr lang="es-ES" sz="1400" dirty="0" err="1"/>
              <a:t>Interspecific</a:t>
            </a:r>
            <a:r>
              <a:rPr lang="es-ES" sz="1400" dirty="0"/>
              <a:t> </a:t>
            </a:r>
            <a:r>
              <a:rPr lang="es-ES" sz="1400" dirty="0" err="1"/>
              <a:t>relationships</a:t>
            </a:r>
            <a:r>
              <a:rPr lang="es-ES" sz="1400" dirty="0"/>
              <a:t>: </a:t>
            </a:r>
            <a:r>
              <a:rPr lang="es-ES" sz="1400" dirty="0" err="1"/>
              <a:t>predation</a:t>
            </a:r>
            <a:r>
              <a:rPr lang="es-ES" sz="1400" dirty="0"/>
              <a:t>, </a:t>
            </a:r>
            <a:r>
              <a:rPr lang="es-ES" sz="1400" dirty="0" err="1"/>
              <a:t>competition</a:t>
            </a:r>
            <a:r>
              <a:rPr lang="es-ES" sz="1400" dirty="0"/>
              <a:t> </a:t>
            </a:r>
            <a:r>
              <a:rPr lang="es-ES" sz="1400" dirty="0" err="1"/>
              <a:t>or</a:t>
            </a:r>
            <a:r>
              <a:rPr lang="es-ES" sz="1400" dirty="0"/>
              <a:t> </a:t>
            </a:r>
            <a:r>
              <a:rPr lang="es-ES" sz="1400" dirty="0" err="1"/>
              <a:t>coexistence</a:t>
            </a:r>
            <a:r>
              <a:rPr lang="es-ES" sz="1400" dirty="0"/>
              <a:t>, parasites. In: V. </a:t>
            </a:r>
            <a:r>
              <a:rPr lang="es-ES" sz="1400" dirty="0" err="1"/>
              <a:t>Bretagnolle</a:t>
            </a:r>
            <a:r>
              <a:rPr lang="es-ES" sz="1400" dirty="0"/>
              <a:t>, J. Traba, M.B. Morales (Eds.), Little </a:t>
            </a:r>
            <a:r>
              <a:rPr lang="es-ES" sz="1400" dirty="0" err="1"/>
              <a:t>Bustard</a:t>
            </a:r>
            <a:r>
              <a:rPr lang="es-ES" sz="1400" dirty="0"/>
              <a:t>: </a:t>
            </a:r>
            <a:r>
              <a:rPr lang="es-ES" sz="1400" dirty="0" err="1"/>
              <a:t>Ecology</a:t>
            </a:r>
            <a:r>
              <a:rPr lang="es-ES" sz="1400" dirty="0"/>
              <a:t> and </a:t>
            </a:r>
            <a:r>
              <a:rPr lang="es-ES" sz="1400" dirty="0" err="1"/>
              <a:t>Conservation</a:t>
            </a:r>
            <a:r>
              <a:rPr lang="es-ES" sz="1400" dirty="0"/>
              <a:t>. Pp. 173 - 192. </a:t>
            </a:r>
            <a:r>
              <a:rPr lang="es-ES" sz="1400" dirty="0" err="1"/>
              <a:t>Wildlife</a:t>
            </a:r>
            <a:r>
              <a:rPr lang="es-ES" sz="1400" dirty="0"/>
              <a:t> </a:t>
            </a:r>
            <a:r>
              <a:rPr lang="es-ES" sz="1400" dirty="0" err="1"/>
              <a:t>Research</a:t>
            </a:r>
            <a:r>
              <a:rPr lang="es-ES" sz="1400" dirty="0"/>
              <a:t> </a:t>
            </a:r>
            <a:r>
              <a:rPr lang="es-ES" sz="1400" dirty="0" err="1"/>
              <a:t>Monographs</a:t>
            </a:r>
            <a:r>
              <a:rPr lang="es-ES" sz="1400" dirty="0"/>
              <a:t> (5). </a:t>
            </a:r>
            <a:r>
              <a:rPr lang="es-ES" sz="1400" dirty="0" err="1"/>
              <a:t>Springer</a:t>
            </a:r>
            <a:endParaRPr lang="es-E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RUANO</a:t>
            </a:r>
            <a:r>
              <a:rPr lang="es-ES" sz="1400" dirty="0"/>
              <a:t>, I. PANDO V. BRAVO. </a:t>
            </a:r>
            <a:r>
              <a:rPr lang="en-GB" sz="1400" dirty="0"/>
              <a:t>F. Effect of density on Mediterranean pine seedlings using the </a:t>
            </a:r>
            <a:r>
              <a:rPr lang="en-GB" sz="1400" dirty="0" err="1"/>
              <a:t>Nelder</a:t>
            </a:r>
            <a:r>
              <a:rPr lang="en-GB" sz="1400" dirty="0"/>
              <a:t> wheel design: analysis of survival and early growth. </a:t>
            </a:r>
            <a:r>
              <a:rPr lang="es-ES" sz="1400" dirty="0" err="1"/>
              <a:t>Forestry</a:t>
            </a:r>
            <a:r>
              <a:rPr lang="es-ES" sz="1400" dirty="0"/>
              <a:t> 95 (5), 727-739. </a:t>
            </a:r>
            <a:r>
              <a:rPr lang="es-ES" sz="1400" u="sng" dirty="0">
                <a:hlinkClick r:id="rId4"/>
              </a:rPr>
              <a:t>https://doi.org/10.1093/forestry/cpac025</a:t>
            </a:r>
            <a:r>
              <a:rPr lang="es-ES" sz="1400" dirty="0"/>
              <a:t> </a:t>
            </a:r>
            <a:endParaRPr lang="es-E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1400" dirty="0" smtClean="0"/>
              <a:t> </a:t>
            </a:r>
            <a:r>
              <a:rPr lang="es-ES" sz="1400" dirty="0"/>
              <a:t>RUANO, I. HERRERO C. BRAVO. </a:t>
            </a:r>
            <a:r>
              <a:rPr lang="en-GB" sz="1400" dirty="0"/>
              <a:t>F. Effect of density on Mediterranean pine seedlings using the </a:t>
            </a:r>
            <a:r>
              <a:rPr lang="en-GB" sz="1400" dirty="0" err="1"/>
              <a:t>Nelder</a:t>
            </a:r>
            <a:r>
              <a:rPr lang="en-GB" sz="1400" dirty="0"/>
              <a:t> wheel design: analysis of biomass production. </a:t>
            </a:r>
            <a:r>
              <a:rPr lang="es-ES" sz="1400" dirty="0" err="1"/>
              <a:t>Forestry</a:t>
            </a:r>
            <a:r>
              <a:rPr lang="es-ES" sz="1400" dirty="0"/>
              <a:t> 95 (5), 711-726. </a:t>
            </a:r>
            <a:r>
              <a:rPr lang="es-ES" sz="1400" u="sng" dirty="0">
                <a:hlinkClick r:id="rId5"/>
              </a:rPr>
              <a:t>https://doi.org/10.1093/forestry/cpac024</a:t>
            </a:r>
            <a:r>
              <a:rPr lang="es-ES" sz="1400" dirty="0"/>
              <a:t> </a:t>
            </a: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  <a:p>
            <a:endParaRPr lang="es-ES" sz="1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79768" y="457487"/>
            <a:ext cx="3432464" cy="743239"/>
          </a:xfrm>
          <a:prstGeom prst="rect">
            <a:avLst/>
          </a:prstGeom>
          <a:solidFill>
            <a:srgbClr val="70AD47">
              <a:alpha val="36000"/>
            </a:srgbClr>
          </a:solidFill>
          <a:ln w="19050">
            <a:solidFill>
              <a:srgbClr val="70AD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INDICADORES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91" y="215654"/>
            <a:ext cx="2568812" cy="9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993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Helvetica</vt:lpstr>
      <vt:lpstr>Source Sans Pro</vt:lpstr>
      <vt:lpstr>Times New Roman</vt:lpstr>
      <vt:lpstr>Wingdings</vt:lpstr>
      <vt:lpstr>Tema de Office</vt:lpstr>
      <vt:lpstr>Presentación de PowerPoint</vt:lpstr>
      <vt:lpstr>Proyecto Ejemplo</vt:lpstr>
      <vt:lpstr>Proyecto Escalera de la Excelencia Nacional </vt:lpstr>
      <vt:lpstr>Presentación de PowerPoint</vt:lpstr>
      <vt:lpstr>Presentación de PowerPoint</vt:lpstr>
      <vt:lpstr>Proyecto Escalera de la Excelencia Nacional </vt:lpstr>
      <vt:lpstr>Presentación de PowerPoint</vt:lpstr>
      <vt:lpstr>Presentación de PowerPoint</vt:lpstr>
      <vt:lpstr>INDICADORES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 Herrero</dc:creator>
  <cp:lastModifiedBy>irene</cp:lastModifiedBy>
  <cp:revision>65</cp:revision>
  <dcterms:created xsi:type="dcterms:W3CDTF">2022-09-21T04:32:00Z</dcterms:created>
  <dcterms:modified xsi:type="dcterms:W3CDTF">2024-01-16T09:11:39Z</dcterms:modified>
</cp:coreProperties>
</file>